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6" r:id="rId3"/>
    <p:sldId id="32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28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66A12-43C4-E717-C0A0-851D0CBB4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434811-4E37-5EE1-0F11-3B70AC6DA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A7A35A-99BB-0692-1FF1-7E7140AD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93D128-C168-3956-7636-CB9F0C15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2CDFF-331B-7DE7-BA70-AE91CA53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35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A98F7-E195-1276-847D-851CA871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892B0A-F559-339B-52D7-2802468F3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FFA5C-6521-D147-B702-AEEE8115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9C2DD6-D1A1-0C01-9B3B-EA1CE1F7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5E493D-6DF1-4F56-A179-6792231E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231500-49F0-BA33-C71C-CB045123E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C4BC74-35A7-F3C9-7590-10EC6055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2AF561-B7FD-356F-9EC2-B794B9A8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88967-5236-D9CA-D752-D02E7114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1E2AA-73E6-BEEF-EF9F-8A732A77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1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DC4DB-C342-BBC0-7369-2A5C0BA8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63A67F-C109-F51D-961A-CF19B6DED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F61115-08B3-318D-AB2C-F68232E6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48881-3C45-5239-42C7-68330D5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16921-7C2D-5B86-2862-F7367AB3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2B1B2-10BE-1BA4-D96E-3D9710BB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28C1F2-73E4-C542-CA29-BE597C28B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28CD92-833C-48DB-77FC-CF1F5E17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4B39B-790C-6BE2-40F9-B66FADE1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4ABD00-A364-9FB5-4814-31D36921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3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0A0C3-9955-B618-BD58-EAF6014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1538C3-9B40-0F8A-C7C4-1554939B6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AFBD2B-AFC8-D270-B5A9-45C0B57A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DE56-4C83-008F-F1E7-573F3D12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75BE1C-2B86-EF83-78CA-D7A788CC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538EEA-B9AE-060A-04AA-C873B575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53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FCC2A-2FF4-B3DB-FDB5-682B3344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BBD6B8-76C4-0A1E-8035-3F6E2B8D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95036A-D5A1-A705-33AE-BF4D316BC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EA1A98-8887-0212-3767-3C1E42262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BFA55F-8C2B-8B72-19F2-54AFF9308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B998B1-3A47-F363-3007-18A03788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DD0DF2-442B-EEF2-016C-65E9A7D1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E5FBD6-B02C-D322-96D1-18EA325A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5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51C07-46C0-300E-0832-5DF3336A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F6326E-8A87-FECF-8B8A-B415D793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9D766E-2AFF-8A2B-6030-96ACEE75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6FAC20-F690-C3AF-BCB1-9792E0C5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91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43A83C-1C10-950A-B120-1EE693EF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A70B63-F538-DB17-A0D3-3CCFB64C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ECEFB-0507-C747-AF2E-96DD1D2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5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018D3-1B3F-E3A8-095D-2A2DE410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CB7AB7-0F6F-B794-10A2-34569C3C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8A2B5C-B166-B998-E929-D303D6EF7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1CE651-72B5-EEBD-1C85-C81E2756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EC5C63-23EA-EE61-4DC5-E568950F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B3B2A6-E353-BE6B-CF67-877594F2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0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B91C2-B853-6508-8E41-AF39B85C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925370-EFE9-CD65-34BC-7F1025C1E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D264A9-8056-1FC7-F8D9-C13BEB627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934BE-41EA-FF1A-A946-CC568A7A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642694-33B7-3773-C291-A02D7E08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1A5C52-C218-B6D4-BD24-3A33938A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2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C919B3-349F-548B-7FBC-DCD6016E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3699C-7462-7DF1-69E6-D85DE47CA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DC5F50-1C22-BC80-B1E1-2F64AB50D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1A4FBC-0AB9-41EA-AFA8-A7095A9DE9A5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C92B34-DB4B-7D24-E8AE-06D7B4B78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5574AB-2AEF-D9D4-B1F8-CB1F80EBF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335BA-7F53-4062-9B1D-3BCCE52748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AB1EDAB-5C36-13C0-6E97-48167B69C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75" y="2786064"/>
            <a:ext cx="7772400" cy="1309687"/>
          </a:xfrm>
        </p:spPr>
        <p:txBody>
          <a:bodyPr/>
          <a:lstStyle/>
          <a:p>
            <a:pPr eaLnBrk="1" hangingPunct="1"/>
            <a:r>
              <a:rPr lang="fr-FR" altLang="fr-FR" sz="4000" b="1"/>
              <a:t>De très nombreux cas de succès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SALIBO Août 2009\My Pictures\Photos ASUDEC\Photos 15 déc à Pô\ALIM2308.JPG">
            <a:extLst>
              <a:ext uri="{FF2B5EF4-FFF2-40B4-BE49-F238E27FC236}">
                <a16:creationId xmlns:a16="http://schemas.microsoft.com/office/drawing/2014/main" id="{F7B55872-AD7F-0B09-30F5-81619FFE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6197600" y="2133600"/>
            <a:ext cx="447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 descr="D:\SALIBO Août 2009\My Pictures\Photos ASUDEC\Photos 15 déc à Pô\ALIM2284.JPG">
            <a:extLst>
              <a:ext uri="{FF2B5EF4-FFF2-40B4-BE49-F238E27FC236}">
                <a16:creationId xmlns:a16="http://schemas.microsoft.com/office/drawing/2014/main" id="{024CBB6C-C7F6-08C1-889F-D610680E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8888"/>
          <a:stretch>
            <a:fillRect/>
          </a:stretch>
        </p:blipFill>
        <p:spPr bwMode="auto">
          <a:xfrm>
            <a:off x="1524000" y="21336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8">
            <a:extLst>
              <a:ext uri="{FF2B5EF4-FFF2-40B4-BE49-F238E27FC236}">
                <a16:creationId xmlns:a16="http://schemas.microsoft.com/office/drawing/2014/main" id="{C1B6E620-E646-34FC-D9FF-6062B9A0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>
                <a:latin typeface="Calibri" panose="020F0502020204030204" pitchFamily="34" charset="0"/>
              </a:rPr>
              <a:t>DE L’ENTOUSIASME BIEN JUSTIFIÉ:</a:t>
            </a:r>
          </a:p>
          <a:p>
            <a:pPr algn="ctr" eaLnBrk="1" hangingPunct="1"/>
            <a:r>
              <a:rPr lang="fr-FR" altLang="fr-FR" b="1">
                <a:latin typeface="Calibri" panose="020F0502020204030204" pitchFamily="34" charset="0"/>
              </a:rPr>
              <a:t>C’est fièrement que nos producteurs créent des associations et prennent part aux défilés de la fête de l’indépendance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>
            <a:extLst>
              <a:ext uri="{FF2B5EF4-FFF2-40B4-BE49-F238E27FC236}">
                <a16:creationId xmlns:a16="http://schemas.microsoft.com/office/drawing/2014/main" id="{12F508E1-57B5-042A-087B-256DE8B1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b="1" dirty="0"/>
              <a:t>Crédo de ASUDEC: </a:t>
            </a:r>
            <a:br>
              <a:rPr lang="fr-FR" b="1" dirty="0"/>
            </a:br>
            <a:r>
              <a:rPr lang="fr-FR" sz="3600" b="1" dirty="0"/>
              <a:t>Faire du pauvre, un donateur</a:t>
            </a:r>
            <a:endParaRPr lang="fr-FR" dirty="0"/>
          </a:p>
        </p:txBody>
      </p:sp>
      <p:pic>
        <p:nvPicPr>
          <p:cNvPr id="60419" name="Picture 10" descr="E:\Documents and Settings\SALIBO\Mes documents\Dossiers Juin 2011\My Pictures\Heifer Nederland\Tim Super juillet Août 06\P7250181.JPG">
            <a:extLst>
              <a:ext uri="{FF2B5EF4-FFF2-40B4-BE49-F238E27FC236}">
                <a16:creationId xmlns:a16="http://schemas.microsoft.com/office/drawing/2014/main" id="{41D1ECF5-D5DF-2206-807A-62D37FD5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2908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1" descr="E:\Documents and Settings\SALIBO\Mes documents\Dossiers Juin 2011\My Pictures\Heifer Nederland\Tim Super juillet Août 06\P7250191.JPG">
            <a:extLst>
              <a:ext uri="{FF2B5EF4-FFF2-40B4-BE49-F238E27FC236}">
                <a16:creationId xmlns:a16="http://schemas.microsoft.com/office/drawing/2014/main" id="{7B65F2EB-5D5C-35DB-04E0-9E29BA99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886200"/>
            <a:ext cx="2657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7" descr="C:\Users\ASUDEC\Documents\SALIBO July 1 2010\My Pictures\Heifer Nederland\Chèvres\Decembre 2005 269.jpg">
            <a:extLst>
              <a:ext uri="{FF2B5EF4-FFF2-40B4-BE49-F238E27FC236}">
                <a16:creationId xmlns:a16="http://schemas.microsoft.com/office/drawing/2014/main" id="{E15EA980-8856-2E7C-D1BE-BDDF4556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8" descr="C:\Users\ASUDEC\Documents\SALIBO July 1 2010\My Pictures\Heifer Nederland\ADAH 18-06-0511-06-05\ADAH 18-06-0511-06-05 036.jpg">
            <a:extLst>
              <a:ext uri="{FF2B5EF4-FFF2-40B4-BE49-F238E27FC236}">
                <a16:creationId xmlns:a16="http://schemas.microsoft.com/office/drawing/2014/main" id="{128F9138-FBE4-97B1-E3D0-5BD06439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3" descr="C:\Users\ASUDEC\Documents\SALIBO July 1 2010\My Pictures\ESF\Songo I et II 2008\Cas de succès centre et Po\PADO Gonsé-Tiibin 2009\PADO Gonsé Tiibin 2009 (5).JPG">
            <a:extLst>
              <a:ext uri="{FF2B5EF4-FFF2-40B4-BE49-F238E27FC236}">
                <a16:creationId xmlns:a16="http://schemas.microsoft.com/office/drawing/2014/main" id="{7E54F449-F065-47CE-E1E0-CC06BB42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4" descr="C:\Users\ASUDEC\Documents\SALIBO July 1 2010\My Pictures\ESF\Songo I et II 2008\Cas de succès centre et Po\PADO Gonsé-Tiibin 2009\PADO Gonsé Tiibin 2009 (7).JPG">
            <a:extLst>
              <a:ext uri="{FF2B5EF4-FFF2-40B4-BE49-F238E27FC236}">
                <a16:creationId xmlns:a16="http://schemas.microsoft.com/office/drawing/2014/main" id="{6389D858-1DE1-6565-40FD-8F9A0FDC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4196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ZoneTexte 8">
            <a:extLst>
              <a:ext uri="{FF2B5EF4-FFF2-40B4-BE49-F238E27FC236}">
                <a16:creationId xmlns:a16="http://schemas.microsoft.com/office/drawing/2014/main" id="{11A6A685-BE87-0FCB-2D31-BB4FB3591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67401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latin typeface="Calibri" panose="020F0502020204030204" pitchFamily="34" charset="0"/>
              </a:rPr>
              <a:t>Rétrocession inter communautaires de dons de matériels de construction</a:t>
            </a:r>
          </a:p>
        </p:txBody>
      </p:sp>
      <p:sp>
        <p:nvSpPr>
          <p:cNvPr id="60426" name="ZoneTexte 9">
            <a:extLst>
              <a:ext uri="{FF2B5EF4-FFF2-40B4-BE49-F238E27FC236}">
                <a16:creationId xmlns:a16="http://schemas.microsoft.com/office/drawing/2014/main" id="{2977901C-4363-C72A-C089-364E2A30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812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>
                <a:latin typeface="Calibri" panose="020F0502020204030204" pitchFamily="34" charset="0"/>
              </a:rPr>
              <a:t>Rétrocession intra communautaire de dons  d’animaux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SALIBO SOME\My Documents\SALIBO 200907\My Pictures\Région du sud ouest\BOTHAR PROJECTS\Evaluation poulaillers 2008\PICT1810.JPG">
            <a:extLst>
              <a:ext uri="{FF2B5EF4-FFF2-40B4-BE49-F238E27FC236}">
                <a16:creationId xmlns:a16="http://schemas.microsoft.com/office/drawing/2014/main" id="{9AA04CEF-D553-21AD-EE6B-B0F36B36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7467600" y="8382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8" descr="C:\Documents and Settings\SALIBO SOME\My Documents\My Pictures\Picture\Picture 095.jpg">
            <a:extLst>
              <a:ext uri="{FF2B5EF4-FFF2-40B4-BE49-F238E27FC236}">
                <a16:creationId xmlns:a16="http://schemas.microsoft.com/office/drawing/2014/main" id="{F058F0EB-316B-33C7-AE0F-57F5D71D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Chicken and goats share this tiny shelter (1)">
            <a:extLst>
              <a:ext uri="{FF2B5EF4-FFF2-40B4-BE49-F238E27FC236}">
                <a16:creationId xmlns:a16="http://schemas.microsoft.com/office/drawing/2014/main" id="{3694A572-90E2-10B4-5D30-71CFF3BA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1"/>
            <a:ext cx="2514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C:\Documents and Settings\SALIBO SOME\My Documents\My Pictures\Picture\Picture 059.jpg">
            <a:extLst>
              <a:ext uri="{FF2B5EF4-FFF2-40B4-BE49-F238E27FC236}">
                <a16:creationId xmlns:a16="http://schemas.microsoft.com/office/drawing/2014/main" id="{15608E4E-ECFD-7ED6-48CD-36A4C0FB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" descr="G:\Août 07 215.jpg">
            <a:extLst>
              <a:ext uri="{FF2B5EF4-FFF2-40B4-BE49-F238E27FC236}">
                <a16:creationId xmlns:a16="http://schemas.microsoft.com/office/drawing/2014/main" id="{57A2F353-996A-EF83-CD02-4C12947F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ZoneTexte 3">
            <a:extLst>
              <a:ext uri="{FF2B5EF4-FFF2-40B4-BE49-F238E27FC236}">
                <a16:creationId xmlns:a16="http://schemas.microsoft.com/office/drawing/2014/main" id="{319AD2A0-8580-6E01-63CF-86D9A83DD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962401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Entretien</a:t>
            </a:r>
            <a:endParaRPr lang="en-US" altLang="fr-FR" sz="2800" b="1">
              <a:latin typeface="Calibri" panose="020F0502020204030204" pitchFamily="34" charset="0"/>
            </a:endParaRPr>
          </a:p>
        </p:txBody>
      </p:sp>
      <p:sp>
        <p:nvSpPr>
          <p:cNvPr id="51208" name="ZoneTexte 3">
            <a:extLst>
              <a:ext uri="{FF2B5EF4-FFF2-40B4-BE49-F238E27FC236}">
                <a16:creationId xmlns:a16="http://schemas.microsoft.com/office/drawing/2014/main" id="{376C41C7-8E70-FB91-38D0-EDE3E8165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048001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Ombrage </a:t>
            </a:r>
            <a:endParaRPr lang="en-US" altLang="fr-FR" sz="2800" b="1">
              <a:latin typeface="Calibri" panose="020F0502020204030204" pitchFamily="34" charset="0"/>
            </a:endParaRPr>
          </a:p>
        </p:txBody>
      </p:sp>
      <p:sp>
        <p:nvSpPr>
          <p:cNvPr id="51209" name="ZoneTexte 3">
            <a:extLst>
              <a:ext uri="{FF2B5EF4-FFF2-40B4-BE49-F238E27FC236}">
                <a16:creationId xmlns:a16="http://schemas.microsoft.com/office/drawing/2014/main" id="{D32F17E8-2679-D5F0-ED4C-09419116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1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Sécurité et durabilité</a:t>
            </a:r>
            <a:endParaRPr lang="en-US" altLang="fr-FR" sz="2800" b="1">
              <a:latin typeface="Calibri" panose="020F0502020204030204" pitchFamily="34" charset="0"/>
            </a:endParaRPr>
          </a:p>
        </p:txBody>
      </p:sp>
      <p:sp>
        <p:nvSpPr>
          <p:cNvPr id="51210" name="ZoneTexte 3">
            <a:extLst>
              <a:ext uri="{FF2B5EF4-FFF2-40B4-BE49-F238E27FC236}">
                <a16:creationId xmlns:a16="http://schemas.microsoft.com/office/drawing/2014/main" id="{37BB8F67-1AC2-8BF3-ED48-6782C2C2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1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Capacité</a:t>
            </a:r>
            <a:endParaRPr lang="en-US" altLang="fr-FR" sz="2800" b="1">
              <a:latin typeface="Calibri" panose="020F050202020403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E4404A1-C323-2374-B079-8F3B469F49C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0"/>
            <a:ext cx="7924800" cy="1066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3200" b="1" kern="0" dirty="0">
                <a:latin typeface="+mj-lt"/>
                <a:ea typeface="+mj-ea"/>
                <a:cs typeface="+mj-cs"/>
              </a:rPr>
              <a:t>Amélioration</a:t>
            </a:r>
            <a:r>
              <a:rPr lang="en-US" sz="3200" b="1" kern="0" dirty="0">
                <a:latin typeface="+mj-lt"/>
                <a:ea typeface="+mj-ea"/>
                <a:cs typeface="+mj-cs"/>
              </a:rPr>
              <a:t> des habitats et de la </a:t>
            </a:r>
            <a:r>
              <a:rPr lang="fr-FR" sz="3200" b="1" kern="0" dirty="0">
                <a:latin typeface="+mj-lt"/>
                <a:ea typeface="+mj-ea"/>
                <a:cs typeface="+mj-cs"/>
              </a:rPr>
              <a:t>gestion</a:t>
            </a:r>
            <a:r>
              <a:rPr lang="en-US" sz="3200" b="1" kern="0" dirty="0">
                <a:latin typeface="+mj-lt"/>
                <a:ea typeface="+mj-ea"/>
                <a:cs typeface="+mj-cs"/>
              </a:rPr>
              <a:t> des </a:t>
            </a:r>
            <a:r>
              <a:rPr lang="fr-FR" sz="3200" b="1" kern="0" dirty="0">
                <a:latin typeface="+mj-lt"/>
                <a:ea typeface="+mj-ea"/>
                <a:cs typeface="+mj-cs"/>
              </a:rPr>
              <a:t>animaux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A7846067-DE55-9FF1-52BF-A7735C82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sz="4000" b="1"/>
              <a:t>Productivité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CD76775-497A-D37B-9DB2-95AAABBCBCC2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990601"/>
          <a:ext cx="7848600" cy="547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723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chemeClr val="bg2"/>
                          </a:solidFill>
                        </a:rPr>
                        <a:t>REGION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noProof="0" dirty="0">
                          <a:solidFill>
                            <a:schemeClr val="bg2"/>
                          </a:solidFill>
                        </a:rPr>
                        <a:t>Effectif moyen avant </a:t>
                      </a:r>
                      <a:r>
                        <a:rPr lang="en-US" sz="2000" b="1" noProof="0" dirty="0">
                          <a:solidFill>
                            <a:schemeClr val="bg2"/>
                          </a:solidFill>
                        </a:rPr>
                        <a:t>ASUDEC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noProof="0" dirty="0">
                          <a:solidFill>
                            <a:schemeClr val="bg2"/>
                          </a:solidFill>
                        </a:rPr>
                        <a:t>Effectif moyen avec ASUDEC en</a:t>
                      </a:r>
                      <a:r>
                        <a:rPr lang="fr-FR" sz="2000" b="1" baseline="0" noProof="0" dirty="0">
                          <a:solidFill>
                            <a:schemeClr val="bg2"/>
                          </a:solidFill>
                        </a:rPr>
                        <a:t> saison chaude</a:t>
                      </a:r>
                      <a:endParaRPr lang="fr-FR" sz="2000" b="1" noProof="0" dirty="0">
                        <a:solidFill>
                          <a:schemeClr val="bg2"/>
                        </a:solidFill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noProof="0" dirty="0"/>
                        <a:t>Sud-ouest</a:t>
                      </a:r>
                    </a:p>
                    <a:p>
                      <a:endParaRPr lang="en-US" sz="2800" b="0" noProof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3,42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41,52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71">
                <a:tc>
                  <a:txBody>
                    <a:bodyPr/>
                    <a:lstStyle/>
                    <a:p>
                      <a:r>
                        <a:rPr lang="fr-FR" sz="2800" b="0" noProof="0" dirty="0"/>
                        <a:t>Région</a:t>
                      </a:r>
                      <a:r>
                        <a:rPr lang="en-US" sz="2800" b="0" noProof="0" dirty="0"/>
                        <a:t> du Centre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4,30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886">
                <a:tc>
                  <a:txBody>
                    <a:bodyPr/>
                    <a:lstStyle/>
                    <a:p>
                      <a:r>
                        <a:rPr lang="en-US" sz="2800" b="0" noProof="0" dirty="0"/>
                        <a:t>Plateau Central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4,59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39,84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771">
                <a:tc>
                  <a:txBody>
                    <a:bodyPr/>
                    <a:lstStyle/>
                    <a:p>
                      <a:r>
                        <a:rPr lang="fr-FR" sz="2800" b="0" noProof="0" dirty="0"/>
                        <a:t>Région</a:t>
                      </a:r>
                      <a:r>
                        <a:rPr lang="en-US" sz="2800" b="0" noProof="0" dirty="0"/>
                        <a:t> du </a:t>
                      </a:r>
                      <a:r>
                        <a:rPr lang="fr-FR" sz="2800" b="0" noProof="0" dirty="0"/>
                        <a:t>Centre-sud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26,09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50,63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542">
                <a:tc>
                  <a:txBody>
                    <a:bodyPr/>
                    <a:lstStyle/>
                    <a:p>
                      <a:r>
                        <a:rPr lang="fr-FR" sz="2800" b="0" dirty="0"/>
                        <a:t>Total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fr-FR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5,04</a:t>
                      </a:r>
                      <a:endParaRPr lang="fr-FR" sz="2800" b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39,59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2">
            <a:extLst>
              <a:ext uri="{FF2B5EF4-FFF2-40B4-BE49-F238E27FC236}">
                <a16:creationId xmlns:a16="http://schemas.microsoft.com/office/drawing/2014/main" id="{799663AF-4EE1-CAEF-AE62-9F529FAB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sz="3600" b="1" dirty="0"/>
              <a:t>Des fêtes du poulet dans les zones d’intervention</a:t>
            </a:r>
          </a:p>
        </p:txBody>
      </p:sp>
      <p:pic>
        <p:nvPicPr>
          <p:cNvPr id="53251" name="Picture 4" descr="C:\Users\ASUDEC\Documents\SALIBO 200907\My Pictures\Images diverses\ALIM0356.JPG">
            <a:extLst>
              <a:ext uri="{FF2B5EF4-FFF2-40B4-BE49-F238E27FC236}">
                <a16:creationId xmlns:a16="http://schemas.microsoft.com/office/drawing/2014/main" id="{6621F13B-8939-D685-F562-8AFBA87B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6248400" y="3844926"/>
            <a:ext cx="441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C:\Users\ASUDEC\Documents\SALIBO 200907\My Pictures\Images diverses\ALIM0370.JPG">
            <a:extLst>
              <a:ext uri="{FF2B5EF4-FFF2-40B4-BE49-F238E27FC236}">
                <a16:creationId xmlns:a16="http://schemas.microsoft.com/office/drawing/2014/main" id="{0EF36705-2402-3EAB-0C6E-3E4C09AC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1524000" y="1027114"/>
            <a:ext cx="38100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C:\Documents and Settings\SALIBO SOME\My Documents\SALIBO 200908\My Pictures\Heifer Nederland\HeiferNL 2008\Gonse 2008\ALIM0666.JPG">
            <a:extLst>
              <a:ext uri="{FF2B5EF4-FFF2-40B4-BE49-F238E27FC236}">
                <a16:creationId xmlns:a16="http://schemas.microsoft.com/office/drawing/2014/main" id="{F2EB7B58-10DB-27B5-1670-3E353818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76314"/>
            <a:ext cx="36576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 descr="D:\SALIBO Août 2009\My Pictures\Photos ASUDEC\Photos fête du poulet à Pô\ALIM2553.JPG">
            <a:extLst>
              <a:ext uri="{FF2B5EF4-FFF2-40B4-BE49-F238E27FC236}">
                <a16:creationId xmlns:a16="http://schemas.microsoft.com/office/drawing/2014/main" id="{730B9FB8-B7DE-4BFC-E31F-D71A071D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7" b="10255"/>
          <a:stretch>
            <a:fillRect/>
          </a:stretch>
        </p:blipFill>
        <p:spPr bwMode="auto">
          <a:xfrm>
            <a:off x="1524000" y="3816350"/>
            <a:ext cx="4419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upport our children schooling program">
            <a:extLst>
              <a:ext uri="{FF2B5EF4-FFF2-40B4-BE49-F238E27FC236}">
                <a16:creationId xmlns:a16="http://schemas.microsoft.com/office/drawing/2014/main" id="{A3DF244E-1974-B00B-A2BC-3614A7EC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648200"/>
            <a:ext cx="30972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 descr="Gampela et Bapla 10 04 040">
            <a:extLst>
              <a:ext uri="{FF2B5EF4-FFF2-40B4-BE49-F238E27FC236}">
                <a16:creationId xmlns:a16="http://schemas.microsoft.com/office/drawing/2014/main" id="{E8930C8F-3CEB-65D3-4B20-0A60FB88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7850"/>
            <a:ext cx="3124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7">
            <a:extLst>
              <a:ext uri="{FF2B5EF4-FFF2-40B4-BE49-F238E27FC236}">
                <a16:creationId xmlns:a16="http://schemas.microsoft.com/office/drawing/2014/main" id="{2DF8F784-2580-5E68-C881-EAF5222F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>
                <a:latin typeface="Calibri" panose="020F0502020204030204" pitchFamily="34" charset="0"/>
              </a:rPr>
              <a:t>Meilleures conditions de scolarisation des enfants, </a:t>
            </a:r>
            <a:endParaRPr lang="en-US" altLang="fr-FR" sz="3200" b="1">
              <a:latin typeface="Calibri" panose="020F0502020204030204" pitchFamily="34" charset="0"/>
            </a:endParaRPr>
          </a:p>
        </p:txBody>
      </p:sp>
      <p:pic>
        <p:nvPicPr>
          <p:cNvPr id="54277" name="Picture 5" descr="Gampela et Bapla 10 04 068">
            <a:extLst>
              <a:ext uri="{FF2B5EF4-FFF2-40B4-BE49-F238E27FC236}">
                <a16:creationId xmlns:a16="http://schemas.microsoft.com/office/drawing/2014/main" id="{406539D3-7012-A882-2733-C22FE522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144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Documents and Settings\SALIBO SOME\My Documents\SALIBO 101208\My Pictures\BOTHAR PROJECTS\Diébougou-Tiankora\Conor-Bothar 29 10 05\ASUDEC and children schooling\A visit to the Gampela project (2).jpg">
            <a:extLst>
              <a:ext uri="{FF2B5EF4-FFF2-40B4-BE49-F238E27FC236}">
                <a16:creationId xmlns:a16="http://schemas.microsoft.com/office/drawing/2014/main" id="{E2797823-7ABA-F2C2-DA03-55F4B109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8" descr="D:\SALIBO Août 2009\My Pictures\Illustration 2009\photho cas de succes 2009 pêche\Pêche 2009\photho cas de succes 060.jpg">
            <a:extLst>
              <a:ext uri="{FF2B5EF4-FFF2-40B4-BE49-F238E27FC236}">
                <a16:creationId xmlns:a16="http://schemas.microsoft.com/office/drawing/2014/main" id="{E98E0414-9BBB-8E6E-1249-1AC2B080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25500"/>
            <a:ext cx="309721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February 04 2006 Diebougou 002">
            <a:extLst>
              <a:ext uri="{FF2B5EF4-FFF2-40B4-BE49-F238E27FC236}">
                <a16:creationId xmlns:a16="http://schemas.microsoft.com/office/drawing/2014/main" id="{494DBA4D-730B-2479-205E-83F44B77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1"/>
            <a:ext cx="32004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:\Documents and Settings\SALIBO SOME\My Documents\SALIBO 101208\My Pictures\Heifer Nederland\Cas des succès\Gardien\Avian flu at Gampela 011.jpg">
            <a:extLst>
              <a:ext uri="{FF2B5EF4-FFF2-40B4-BE49-F238E27FC236}">
                <a16:creationId xmlns:a16="http://schemas.microsoft.com/office/drawing/2014/main" id="{001F80A6-4782-7CE6-FCC4-8627F6C8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 descr="D:\SALIBO Août 2009\My Pictures\Domi-imag\Cas de succès Songo Août 2009\ALIM1914.JPG">
            <a:extLst>
              <a:ext uri="{FF2B5EF4-FFF2-40B4-BE49-F238E27FC236}">
                <a16:creationId xmlns:a16="http://schemas.microsoft.com/office/drawing/2014/main" id="{8A7AD45F-D24A-E937-79BE-51D8D736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03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8" descr="D:\SALIBO Août 2009\My Pictures\Région du sud ouest\BAPLA\Elevage\elevage 2\Femmes de Lokpodia\Lokpodia women group Sept. 2004 (5).jpg">
            <a:extLst>
              <a:ext uri="{FF2B5EF4-FFF2-40B4-BE49-F238E27FC236}">
                <a16:creationId xmlns:a16="http://schemas.microsoft.com/office/drawing/2014/main" id="{B6237CCC-4AE5-F28E-1D92-FF4D4EBA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1"/>
            <a:ext cx="32004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 descr="Jean Paul (3)">
            <a:extLst>
              <a:ext uri="{FF2B5EF4-FFF2-40B4-BE49-F238E27FC236}">
                <a16:creationId xmlns:a16="http://schemas.microsoft.com/office/drawing/2014/main" id="{5CF31E9B-60F4-3D0A-AD0A-95ADED7A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3227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>
            <a:extLst>
              <a:ext uri="{FF2B5EF4-FFF2-40B4-BE49-F238E27FC236}">
                <a16:creationId xmlns:a16="http://schemas.microsoft.com/office/drawing/2014/main" id="{87CCDBFE-528F-EC82-8E9C-3656B20E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Des femmes et des hommes améliorent</a:t>
            </a:r>
          </a:p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leurs conditions de déplacement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ASUDEC\Documents\SALIBO 200907\My Pictures\BOTHAR PROJECTS\Diébougou-Tiankora\Diébougou Tiankora 2007\Visite Bothar Février 07\P1010045.JPG">
            <a:extLst>
              <a:ext uri="{FF2B5EF4-FFF2-40B4-BE49-F238E27FC236}">
                <a16:creationId xmlns:a16="http://schemas.microsoft.com/office/drawing/2014/main" id="{3D3759E4-BC9F-2529-B8B2-A1652FDF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23622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ASUDEC\Documents\SALIBO 200907\My Pictures\BOTHAR PROJECTS\Diébougou-Tiankora\Diébougou Tiankora 2007\Visite Bothar Février 07\PICT0332.JPG">
            <a:extLst>
              <a:ext uri="{FF2B5EF4-FFF2-40B4-BE49-F238E27FC236}">
                <a16:creationId xmlns:a16="http://schemas.microsoft.com/office/drawing/2014/main" id="{961E984D-F07C-D03F-B76A-2C7A32F7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34750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8">
            <a:extLst>
              <a:ext uri="{FF2B5EF4-FFF2-40B4-BE49-F238E27FC236}">
                <a16:creationId xmlns:a16="http://schemas.microsoft.com/office/drawing/2014/main" id="{364428F5-322C-68BE-CFC4-5135256D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Dix poules construisent des boutiques</a:t>
            </a:r>
          </a:p>
        </p:txBody>
      </p:sp>
      <p:pic>
        <p:nvPicPr>
          <p:cNvPr id="56325" name="Picture 3" descr="C:\Documents and Settings\SALIBO SOME\My Documents\SALIBO 101208\PARTENAIRES\BOTHAR\Cas de succès I\dossiers cas de succès dolo\cas de succès en image de dolo\Bomako\Domonguilété\Picture 136.jpg">
            <a:extLst>
              <a:ext uri="{FF2B5EF4-FFF2-40B4-BE49-F238E27FC236}">
                <a16:creationId xmlns:a16="http://schemas.microsoft.com/office/drawing/2014/main" id="{6DB8AF10-5F7C-4DCE-23FD-377C0AAD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97200"/>
            <a:ext cx="289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 descr="C:\Documents and Settings\SALIBO SOME\My Documents\SALIBO 101208\PARTENAIRES\BOTHAR\Cas de succès I\dossiers cas de succès dolo\cas de succès en image de dolo\Bomako\Domonguilété\Picture 144.jpg">
            <a:extLst>
              <a:ext uri="{FF2B5EF4-FFF2-40B4-BE49-F238E27FC236}">
                <a16:creationId xmlns:a16="http://schemas.microsoft.com/office/drawing/2014/main" id="{5320E967-A241-C21E-E7E1-78AFE1B3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191000"/>
            <a:ext cx="3006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ASUDEC\Documents\SALIBO 200907\My Pictures\BOTHAR PROJECTS\Diébougou-Tiankora\Conor-Bothar 29 10 05\Livestock related  activities\A new participant in progress. 2005 009.jpg">
            <a:extLst>
              <a:ext uri="{FF2B5EF4-FFF2-40B4-BE49-F238E27FC236}">
                <a16:creationId xmlns:a16="http://schemas.microsoft.com/office/drawing/2014/main" id="{67CAC806-5626-5FDC-D44E-902C7D87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1"/>
            <a:ext cx="34290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5" descr="Burkina JAM">
            <a:extLst>
              <a:ext uri="{FF2B5EF4-FFF2-40B4-BE49-F238E27FC236}">
                <a16:creationId xmlns:a16="http://schemas.microsoft.com/office/drawing/2014/main" id="{9BE2DB81-00D4-C50A-DC33-31617EF0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33528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ZoneTexte 1">
            <a:extLst>
              <a:ext uri="{FF2B5EF4-FFF2-40B4-BE49-F238E27FC236}">
                <a16:creationId xmlns:a16="http://schemas.microsoft.com/office/drawing/2014/main" id="{7FBB4B69-22A0-9FFA-0527-F92CAA67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5280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De dix poules à des chèvres/moutons, puis à des bœufs</a:t>
            </a:r>
          </a:p>
        </p:txBody>
      </p:sp>
      <p:pic>
        <p:nvPicPr>
          <p:cNvPr id="57349" name="Picture 2" descr="C:\Documents and Settings\SALIBO SOME\My Documents\SALIBO 101208\PARTENAIRES\BOTHAR\Cas de succès I\dossiers cas de succès dolo\cas de succès en image de dolo\Bomako\Bohouté\Picture 263.jpg">
            <a:extLst>
              <a:ext uri="{FF2B5EF4-FFF2-40B4-BE49-F238E27FC236}">
                <a16:creationId xmlns:a16="http://schemas.microsoft.com/office/drawing/2014/main" id="{9746515C-8667-F6C4-57F5-1A021E4B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3505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 descr="C:\Documents and Settings\SALIBO SOME\My Documents\SALIBO 101208\PARTENAIRES\BOTHAR\Cas de succès I\dossiers cas de succès dolo\cas de succès en image de dolo\Bomako\Bohouté\Picture 248.jpg">
            <a:extLst>
              <a:ext uri="{FF2B5EF4-FFF2-40B4-BE49-F238E27FC236}">
                <a16:creationId xmlns:a16="http://schemas.microsoft.com/office/drawing/2014/main" id="{56C996F1-3C47-49B2-D3A1-42728870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001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ectangle 8">
            <a:extLst>
              <a:ext uri="{FF2B5EF4-FFF2-40B4-BE49-F238E27FC236}">
                <a16:creationId xmlns:a16="http://schemas.microsoft.com/office/drawing/2014/main" id="{5706F9D5-9BDF-CAC3-EA21-E1D8EF14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Dix poules construisent des habitations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 descr="C:\Documents and Settings\SALIBO SOME\My Documents\SALIBO 101208\My Pictures\Région du sud ouest\Août 07 Visite Rick\Visite pêche\Août 07 194.jpg">
            <a:extLst>
              <a:ext uri="{FF2B5EF4-FFF2-40B4-BE49-F238E27FC236}">
                <a16:creationId xmlns:a16="http://schemas.microsoft.com/office/drawing/2014/main" id="{CD82765A-CDB5-7F66-9921-C883058F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60864"/>
            <a:ext cx="3124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ZoneTexte 1">
            <a:extLst>
              <a:ext uri="{FF2B5EF4-FFF2-40B4-BE49-F238E27FC236}">
                <a16:creationId xmlns:a16="http://schemas.microsoft.com/office/drawing/2014/main" id="{25C346CE-41CF-16F1-AAF3-08B415B54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libri" panose="020F0502020204030204" pitchFamily="34" charset="0"/>
              </a:rPr>
              <a:t>Résultats du "projet pêche"  pour 80 jeunes:</a:t>
            </a:r>
          </a:p>
          <a:p>
            <a:pPr algn="ctr" eaLnBrk="1" hangingPunct="1"/>
            <a:r>
              <a:rPr lang="fr-FR" altLang="fr-FR" b="1">
                <a:latin typeface="Calibri" panose="020F0502020204030204" pitchFamily="34" charset="0"/>
              </a:rPr>
              <a:t>Maisonnette pour chacun, des vélos et mobylettes, etc., et   diversification de leurs activités génératrices de revenus.</a:t>
            </a:r>
          </a:p>
        </p:txBody>
      </p:sp>
      <p:pic>
        <p:nvPicPr>
          <p:cNvPr id="58372" name="Picture 5" descr="D:\SALIBO Août 2009\My Pictures\Région du sud ouest\BOTHAR PROJECTS\Maioc Bapla et Sarba 2009\Manioc K\Transformation\CIMG9884.JPG">
            <a:extLst>
              <a:ext uri="{FF2B5EF4-FFF2-40B4-BE49-F238E27FC236}">
                <a16:creationId xmlns:a16="http://schemas.microsoft.com/office/drawing/2014/main" id="{D5D37A3E-31C5-D1D0-5954-FBB80EAF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50964"/>
            <a:ext cx="3124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 descr="D:\SALIBO Août 2009\My Pictures\Illustration 2009\photho cas de succes 2009 pêche\Pêche 2009\photho cas de succes 025.jpg">
            <a:extLst>
              <a:ext uri="{FF2B5EF4-FFF2-40B4-BE49-F238E27FC236}">
                <a16:creationId xmlns:a16="http://schemas.microsoft.com/office/drawing/2014/main" id="{EECC99FD-7269-3725-91D1-C45EFDCC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54514"/>
            <a:ext cx="304800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3" descr="D:\SALIBO Août 2009\My Pictures\Illustration 2009\photho cas de succes 2009 pêche\Pêche 2009\photho cas de succes 021.jpg">
            <a:extLst>
              <a:ext uri="{FF2B5EF4-FFF2-40B4-BE49-F238E27FC236}">
                <a16:creationId xmlns:a16="http://schemas.microsoft.com/office/drawing/2014/main" id="{81BFDC52-CEEE-10FC-99C8-3785FD2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C:\Users\USER\Pictures\SNYDER 2009\Snyder visite de terrain 2009\066.JPG">
            <a:extLst>
              <a:ext uri="{FF2B5EF4-FFF2-40B4-BE49-F238E27FC236}">
                <a16:creationId xmlns:a16="http://schemas.microsoft.com/office/drawing/2014/main" id="{2C41B680-84F2-ECEA-E332-F32706CA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</Words>
  <Application>Microsoft Office PowerPoint</Application>
  <PresentationFormat>Grand écran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Thème Office</vt:lpstr>
      <vt:lpstr>De très nombreux cas de succès</vt:lpstr>
      <vt:lpstr>Présentation PowerPoint</vt:lpstr>
      <vt:lpstr>Productivité </vt:lpstr>
      <vt:lpstr>Des fêtes du poulet dans les zones d’intervention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Crédo de ASUDEC:  Faire du pauvre, un donateur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très nombreux cas de succès</dc:title>
  <dc:creator>Olivier Tindano</dc:creator>
  <cp:lastModifiedBy>Olivier Tindano</cp:lastModifiedBy>
  <cp:revision>1</cp:revision>
  <dcterms:created xsi:type="dcterms:W3CDTF">2024-03-09T00:27:38Z</dcterms:created>
  <dcterms:modified xsi:type="dcterms:W3CDTF">2024-03-09T00:30:10Z</dcterms:modified>
</cp:coreProperties>
</file>